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0"/>
      <p:bold r:id="rId21"/>
      <p:italic r:id="rId22"/>
      <p:boldItalic r:id="rId23"/>
    </p:embeddedFont>
    <p:embeddedFont>
      <p:font typeface="Roboto Slab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5Qt0Msra2Tz4awvYK4RHNVUZ2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aludsa.com/costo-promedio-consultas-medica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ifestyleprofesional.com/los-5-problemas-de-los-medico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839203a3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8839203a3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839203a3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8839203a3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839203a3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8839203a3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839203a3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8839203a3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0b501a4a2_1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80b501a4a2_1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0b501a4a2_1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80b501a4a2_1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0b501a4a2_1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80b501a4a2_1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0b501a4a2_1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80b501a4a2_1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134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839203a3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8839203a3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967f57a3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8967f57a3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967f57a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8967f57a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839203a3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8839203a3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0b501a4a2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80b501a4a2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C" sz="1500" u="sng">
                <a:solidFill>
                  <a:schemeClr val="accent5"/>
                </a:solidFill>
                <a:hlinkClick r:id="rId3"/>
              </a:rPr>
              <a:t>https://blog.saludsa.com/costo-promedio-consultas-medicas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C" sz="1500" u="sng">
                <a:solidFill>
                  <a:schemeClr val="accent5"/>
                </a:solidFill>
                <a:hlinkClick r:id="rId4"/>
              </a:rPr>
              <a:t>https://www.lifestyleprofesional.com/los-5-problemas-de-los-medicos/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/>
          <p:nvPr/>
        </p:nvSpPr>
        <p:spPr>
          <a:xfrm>
            <a:off x="396700" y="61950"/>
            <a:ext cx="6705000" cy="44583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 t="53995" r="46604" b="4707"/>
          <a:stretch/>
        </p:blipFill>
        <p:spPr>
          <a:xfrm>
            <a:off x="7267525" y="0"/>
            <a:ext cx="1876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650" y="96675"/>
            <a:ext cx="4496024" cy="438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5">
            <a:alphaModFix/>
          </a:blip>
          <a:srcRect t="72704"/>
          <a:stretch/>
        </p:blipFill>
        <p:spPr>
          <a:xfrm>
            <a:off x="396700" y="4554975"/>
            <a:ext cx="2042300" cy="572125"/>
          </a:xfrm>
          <a:prstGeom prst="rect">
            <a:avLst/>
          </a:prstGeom>
          <a:solidFill>
            <a:srgbClr val="01468C"/>
          </a:solidFill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3624" y="-11969"/>
            <a:ext cx="1064275" cy="1064275"/>
          </a:xfrm>
          <a:prstGeom prst="rect">
            <a:avLst/>
          </a:prstGeom>
          <a:solidFill>
            <a:srgbClr val="01468C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839203a3b_0_91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8839203a3b_0_91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31368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Egresos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66" name="Google Shape;166;g8839203a3b_0_91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8839203a3b_0_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175" y="4154300"/>
            <a:ext cx="2965825" cy="98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8839203a3b_0_91"/>
          <p:cNvSpPr/>
          <p:nvPr/>
        </p:nvSpPr>
        <p:spPr>
          <a:xfrm>
            <a:off x="1755250" y="128525"/>
            <a:ext cx="525900" cy="525300"/>
          </a:xfrm>
          <a:prstGeom prst="ellipse">
            <a:avLst/>
          </a:prstGeom>
          <a:solidFill>
            <a:srgbClr val="92CFF1"/>
          </a:solidFill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C" sz="26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6</a:t>
            </a:r>
            <a:endParaRPr sz="26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69" name="Google Shape;169;g8839203a3b_0_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8839203a3b_0_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2000" y="1396037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8839203a3b_0_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68047" y="1396037"/>
            <a:ext cx="2319908" cy="154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8839203a3b_0_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78175" y="1401801"/>
            <a:ext cx="2732070" cy="153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8839203a3b_0_91"/>
          <p:cNvSpPr/>
          <p:nvPr/>
        </p:nvSpPr>
        <p:spPr>
          <a:xfrm>
            <a:off x="686688" y="3059333"/>
            <a:ext cx="2137124" cy="707886"/>
          </a:xfrm>
          <a:prstGeom prst="rect">
            <a:avLst/>
          </a:prstGeom>
          <a:solidFill>
            <a:srgbClr val="01468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Desarrolladores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8839203a3b_0_91"/>
          <p:cNvSpPr/>
          <p:nvPr/>
        </p:nvSpPr>
        <p:spPr>
          <a:xfrm>
            <a:off x="3668047" y="3133761"/>
            <a:ext cx="2236511" cy="400110"/>
          </a:xfrm>
          <a:prstGeom prst="rect">
            <a:avLst/>
          </a:prstGeom>
          <a:solidFill>
            <a:srgbClr val="01468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Almacenamiento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8839203a3b_0_91"/>
          <p:cNvSpPr/>
          <p:nvPr/>
        </p:nvSpPr>
        <p:spPr>
          <a:xfrm>
            <a:off x="6534047" y="3145478"/>
            <a:ext cx="1524777" cy="400110"/>
          </a:xfrm>
          <a:prstGeom prst="rect">
            <a:avLst/>
          </a:prstGeom>
          <a:solidFill>
            <a:srgbClr val="01468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Promoción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839203a3b_0_100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8839203a3b_0_100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43020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Promoción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82" name="Google Shape;182;g8839203a3b_0_100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8839203a3b_0_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175" y="4154300"/>
            <a:ext cx="2965825" cy="98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8839203a3b_0_100"/>
          <p:cNvSpPr/>
          <p:nvPr/>
        </p:nvSpPr>
        <p:spPr>
          <a:xfrm>
            <a:off x="1755250" y="128525"/>
            <a:ext cx="525900" cy="525300"/>
          </a:xfrm>
          <a:prstGeom prst="ellipse">
            <a:avLst/>
          </a:prstGeom>
          <a:solidFill>
            <a:srgbClr val="92CFF1"/>
          </a:solidFill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C" sz="26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7</a:t>
            </a:r>
            <a:endParaRPr sz="26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85" name="Google Shape;185;g8839203a3b_0_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8839203a3b_0_1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40083" y="1169100"/>
            <a:ext cx="3095843" cy="1741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g8839203a3b_0_100"/>
          <p:cNvGrpSpPr/>
          <p:nvPr/>
        </p:nvGrpSpPr>
        <p:grpSpPr>
          <a:xfrm>
            <a:off x="2582150" y="1170945"/>
            <a:ext cx="1949383" cy="1739567"/>
            <a:chOff x="2695724" y="2205111"/>
            <a:chExt cx="1949383" cy="1739567"/>
          </a:xfrm>
        </p:grpSpPr>
        <p:pic>
          <p:nvPicPr>
            <p:cNvPr id="188" name="Google Shape;188;g8839203a3b_0_100"/>
            <p:cNvPicPr preferRelativeResize="0"/>
            <p:nvPr/>
          </p:nvPicPr>
          <p:blipFill rotWithShape="1">
            <a:blip r:embed="rId7">
              <a:alphaModFix/>
            </a:blip>
            <a:srcRect l="4480" t="4340" r="4657" b="1396"/>
            <a:stretch/>
          </p:blipFill>
          <p:spPr>
            <a:xfrm>
              <a:off x="2695724" y="2205111"/>
              <a:ext cx="1949383" cy="1739567"/>
            </a:xfrm>
            <a:prstGeom prst="rect">
              <a:avLst/>
            </a:prstGeom>
            <a:solidFill>
              <a:srgbClr val="01468C"/>
            </a:solidFill>
            <a:ln>
              <a:noFill/>
            </a:ln>
          </p:spPr>
        </p:pic>
        <p:pic>
          <p:nvPicPr>
            <p:cNvPr id="189" name="Google Shape;189;g8839203a3b_0_10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833937" y="2317897"/>
              <a:ext cx="1672956" cy="10313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g8839203a3b_0_100"/>
          <p:cNvSpPr/>
          <p:nvPr/>
        </p:nvSpPr>
        <p:spPr>
          <a:xfrm>
            <a:off x="2398575" y="3059664"/>
            <a:ext cx="2364750" cy="707886"/>
          </a:xfrm>
          <a:prstGeom prst="rect">
            <a:avLst/>
          </a:prstGeom>
          <a:solidFill>
            <a:srgbClr val="01468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Contenidos gratis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pacientes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8839203a3b_0_100"/>
          <p:cNvSpPr/>
          <p:nvPr/>
        </p:nvSpPr>
        <p:spPr>
          <a:xfrm>
            <a:off x="5426467" y="3059664"/>
            <a:ext cx="2919389" cy="707886"/>
          </a:xfrm>
          <a:prstGeom prst="rect">
            <a:avLst/>
          </a:prstGeom>
          <a:solidFill>
            <a:srgbClr val="01468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Programa de referidos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médicos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8839203a3b_0_10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85211" y="3939634"/>
            <a:ext cx="1717808" cy="96626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8839203a3b_0_100"/>
          <p:cNvSpPr/>
          <p:nvPr/>
        </p:nvSpPr>
        <p:spPr>
          <a:xfrm>
            <a:off x="2245251" y="4214032"/>
            <a:ext cx="2037738" cy="400110"/>
          </a:xfrm>
          <a:prstGeom prst="rect">
            <a:avLst/>
          </a:prstGeom>
          <a:solidFill>
            <a:srgbClr val="01468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 sociales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39203a3b_0_109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8839203a3b_0_109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31368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Competidores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0" name="Google Shape;200;g8839203a3b_0_109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8839203a3b_0_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175" y="4154300"/>
            <a:ext cx="2965825" cy="98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8839203a3b_0_109"/>
          <p:cNvSpPr/>
          <p:nvPr/>
        </p:nvSpPr>
        <p:spPr>
          <a:xfrm>
            <a:off x="1755250" y="128525"/>
            <a:ext cx="525900" cy="525300"/>
          </a:xfrm>
          <a:prstGeom prst="ellipse">
            <a:avLst/>
          </a:prstGeom>
          <a:solidFill>
            <a:srgbClr val="92CFF1"/>
          </a:solidFill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C" sz="26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8</a:t>
            </a:r>
            <a:endParaRPr sz="26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3" name="Google Shape;203;g8839203a3b_0_1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8839203a3b_0_109"/>
          <p:cNvPicPr preferRelativeResize="0"/>
          <p:nvPr/>
        </p:nvPicPr>
        <p:blipFill rotWithShape="1">
          <a:blip r:embed="rId6">
            <a:alphaModFix/>
          </a:blip>
          <a:srcRect l="11592" t="38164" r="14240" b="37102"/>
          <a:stretch/>
        </p:blipFill>
        <p:spPr>
          <a:xfrm>
            <a:off x="2847800" y="1527575"/>
            <a:ext cx="2638101" cy="6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8839203a3b_0_1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47663" y="2891575"/>
            <a:ext cx="22383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8839203a3b_0_10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24723" y="1533600"/>
            <a:ext cx="174647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8839203a3b_0_109"/>
          <p:cNvSpPr/>
          <p:nvPr/>
        </p:nvSpPr>
        <p:spPr>
          <a:xfrm>
            <a:off x="6227225" y="2786950"/>
            <a:ext cx="1852500" cy="76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8839203a3b_0_10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74051" y="2790625"/>
            <a:ext cx="16478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839203a3b_0_118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8839203a3b_0_118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51360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Diferenciadores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Ventaja competitiva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15" name="Google Shape;215;g8839203a3b_0_118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8839203a3b_0_118"/>
          <p:cNvSpPr/>
          <p:nvPr/>
        </p:nvSpPr>
        <p:spPr>
          <a:xfrm>
            <a:off x="1755250" y="128525"/>
            <a:ext cx="525900" cy="525300"/>
          </a:xfrm>
          <a:prstGeom prst="ellipse">
            <a:avLst/>
          </a:prstGeom>
          <a:solidFill>
            <a:srgbClr val="92CFF1"/>
          </a:solidFill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C" sz="26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9</a:t>
            </a:r>
            <a:endParaRPr sz="26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17" name="Google Shape;217;g8839203a3b_0_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8839203a3b_0_118"/>
          <p:cNvSpPr txBox="1"/>
          <p:nvPr/>
        </p:nvSpPr>
        <p:spPr>
          <a:xfrm>
            <a:off x="2645712" y="4661275"/>
            <a:ext cx="63003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C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Asignación automática a médico especialista adecuado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8839203a3b_0_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6375" y="1369075"/>
            <a:ext cx="5852798" cy="32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0b501a4a2_13_21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80b501a4a2_13_21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51360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Diferenciadores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Ventaja competitiva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26" name="Google Shape;226;g80b501a4a2_13_21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80b501a4a2_13_21"/>
          <p:cNvSpPr/>
          <p:nvPr/>
        </p:nvSpPr>
        <p:spPr>
          <a:xfrm>
            <a:off x="1552353" y="128525"/>
            <a:ext cx="728797" cy="525300"/>
          </a:xfrm>
          <a:prstGeom prst="ellipse">
            <a:avLst/>
          </a:prstGeom>
          <a:solidFill>
            <a:srgbClr val="92CFF1"/>
          </a:solidFill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C" sz="26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10</a:t>
            </a:r>
            <a:endParaRPr sz="26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28" name="Google Shape;228;g80b501a4a2_13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80b501a4a2_13_21"/>
          <p:cNvSpPr txBox="1"/>
          <p:nvPr/>
        </p:nvSpPr>
        <p:spPr>
          <a:xfrm>
            <a:off x="3338738" y="4530675"/>
            <a:ext cx="4865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C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Gestión de citas e historia médica</a:t>
            </a:r>
            <a:endParaRPr sz="2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80b501a4a2_13_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0975" y="1445275"/>
            <a:ext cx="6440625" cy="3014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0b501a4a2_13_3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80b501a4a2_13_3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4432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C" sz="3500">
                <a:solidFill>
                  <a:srgbClr val="0944A1"/>
                </a:solidFill>
                <a:latin typeface="Roboto Slab"/>
                <a:ea typeface="Roboto Slab"/>
                <a:cs typeface="Roboto Slab"/>
                <a:sym typeface="Roboto Slab"/>
              </a:rPr>
              <a:t>Estado actual, hitos y línea de tiempo</a:t>
            </a:r>
            <a:endParaRPr sz="3500">
              <a:solidFill>
                <a:srgbClr val="0944A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37" name="Google Shape;237;g80b501a4a2_13_3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80b501a4a2_13_3"/>
          <p:cNvSpPr/>
          <p:nvPr/>
        </p:nvSpPr>
        <p:spPr>
          <a:xfrm>
            <a:off x="1616149" y="128525"/>
            <a:ext cx="665001" cy="664242"/>
          </a:xfrm>
          <a:prstGeom prst="ellipse">
            <a:avLst/>
          </a:prstGeom>
          <a:solidFill>
            <a:srgbClr val="92CFF1"/>
          </a:solidFill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C" sz="26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11</a:t>
            </a:r>
            <a:endParaRPr sz="26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39" name="Google Shape;239;g80b501a4a2_13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80b501a4a2_13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4775" y="1521475"/>
            <a:ext cx="6440625" cy="3001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b501a4a2_13_41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80b501a4a2_13_41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51360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Equipo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47" name="Google Shape;247;g80b501a4a2_13_41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80b501a4a2_13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80b501a4a2_13_41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2149" y="2895252"/>
            <a:ext cx="1486699" cy="148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80b501a4a2_13_41"/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83725" y="822013"/>
            <a:ext cx="1683550" cy="16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80b501a4a2_13_41"/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42012" y="858937"/>
            <a:ext cx="160972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80b501a4a2_13_41"/>
          <p:cNvSpPr txBox="1"/>
          <p:nvPr/>
        </p:nvSpPr>
        <p:spPr>
          <a:xfrm>
            <a:off x="2398575" y="4466425"/>
            <a:ext cx="19458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C" sz="2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Nelson Solano</a:t>
            </a:r>
            <a:endParaRPr sz="2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80b501a4a2_13_41"/>
          <p:cNvSpPr txBox="1"/>
          <p:nvPr/>
        </p:nvSpPr>
        <p:spPr>
          <a:xfrm>
            <a:off x="6675600" y="2407150"/>
            <a:ext cx="24684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C" sz="2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Santiago Sánchez</a:t>
            </a:r>
            <a:endParaRPr sz="2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80b501a4a2_13_41"/>
          <p:cNvSpPr txBox="1"/>
          <p:nvPr/>
        </p:nvSpPr>
        <p:spPr>
          <a:xfrm>
            <a:off x="2057025" y="2407150"/>
            <a:ext cx="262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C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Mauricio Vásquez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80b501a4a2_13_41"/>
          <p:cNvSpPr txBox="1"/>
          <p:nvPr/>
        </p:nvSpPr>
        <p:spPr>
          <a:xfrm>
            <a:off x="4301625" y="3491150"/>
            <a:ext cx="262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C" sz="2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Emanuel Yaselga</a:t>
            </a:r>
            <a:endParaRPr sz="2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80b501a4a2_13_41"/>
          <p:cNvSpPr txBox="1"/>
          <p:nvPr/>
        </p:nvSpPr>
        <p:spPr>
          <a:xfrm>
            <a:off x="6595350" y="4381975"/>
            <a:ext cx="262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C" sz="2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Alexander Saravia</a:t>
            </a:r>
            <a:endParaRPr sz="2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g80b501a4a2_13_41"/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64888" y="2796175"/>
            <a:ext cx="1684875" cy="16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80b501a4a2_13_41"/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73638" y="1851050"/>
            <a:ext cx="1684875" cy="16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b501a4a2_13_41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80b501a4a2_13_41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51360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Contáctanos</a:t>
            </a:r>
            <a:endParaRPr sz="35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47" name="Google Shape;247;g80b501a4a2_13_41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80b501a4a2_13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80b501a4a2_13_41"/>
          <p:cNvSpPr txBox="1"/>
          <p:nvPr/>
        </p:nvSpPr>
        <p:spPr>
          <a:xfrm>
            <a:off x="2398575" y="4466425"/>
            <a:ext cx="19458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C" sz="2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Nelson Solano</a:t>
            </a:r>
            <a:endParaRPr sz="2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E99D3550-3402-9743-92FE-C21BE35E0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087" y="1890865"/>
            <a:ext cx="1755321" cy="1755321"/>
          </a:xfrm>
          <a:prstGeom prst="rect">
            <a:avLst/>
          </a:prstGeom>
        </p:spPr>
      </p:pic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735DEF69-3C3D-C44D-9543-64EE56663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164" y="1891697"/>
            <a:ext cx="1813543" cy="18135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CD77EB-4DEC-254C-99C1-3B33AE1BDD0B}"/>
              </a:ext>
            </a:extLst>
          </p:cNvPr>
          <p:cNvSpPr/>
          <p:nvPr/>
        </p:nvSpPr>
        <p:spPr>
          <a:xfrm>
            <a:off x="2582150" y="3919461"/>
            <a:ext cx="3243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ezdkZpGzGIU?t</a:t>
            </a:r>
            <a:r>
              <a:rPr lang="en-US" dirty="0"/>
              <a:t>=3514</a:t>
            </a:r>
            <a:endParaRPr lang="en-EC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4BE606-C9B4-5B49-BA8C-AB98821D7D08}"/>
              </a:ext>
            </a:extLst>
          </p:cNvPr>
          <p:cNvSpPr/>
          <p:nvPr/>
        </p:nvSpPr>
        <p:spPr>
          <a:xfrm>
            <a:off x="6877447" y="3919461"/>
            <a:ext cx="1418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t.me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GalenusAI</a:t>
            </a:r>
            <a:endParaRPr lang="en-EC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00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839203a3b_0_65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8839203a3b_0_65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31368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Problemas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1" name="Google Shape;71;g8839203a3b_0_65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8839203a3b_0_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175" y="4154300"/>
            <a:ext cx="2965825" cy="989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8839203a3b_0_65"/>
          <p:cNvSpPr/>
          <p:nvPr/>
        </p:nvSpPr>
        <p:spPr>
          <a:xfrm>
            <a:off x="1755250" y="128525"/>
            <a:ext cx="525900" cy="525300"/>
          </a:xfrm>
          <a:prstGeom prst="ellipse">
            <a:avLst/>
          </a:prstGeom>
          <a:solidFill>
            <a:srgbClr val="92CFF1"/>
          </a:solidFill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C" sz="26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6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4" name="Google Shape;74;g8839203a3b_0_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8839203a3b_0_65"/>
          <p:cNvSpPr txBox="1">
            <a:spLocks noGrp="1"/>
          </p:cNvSpPr>
          <p:nvPr>
            <p:ph type="body" idx="4294967295"/>
          </p:nvPr>
        </p:nvSpPr>
        <p:spPr>
          <a:xfrm>
            <a:off x="2398575" y="862400"/>
            <a:ext cx="5046300" cy="17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C" sz="2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Acceso a la salud ambulatoria</a:t>
            </a:r>
            <a:endParaRPr sz="25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-EC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Precios altos: </a:t>
            </a:r>
            <a:r>
              <a:rPr lang="es-EC" sz="1600" b="1" i="1">
                <a:solidFill>
                  <a:srgbClr val="F1C232"/>
                </a:solidFill>
              </a:rPr>
              <a:t>50 USD</a:t>
            </a:r>
            <a:endParaRPr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-EC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Distancia:  </a:t>
            </a:r>
            <a:r>
              <a:rPr lang="es-EC" sz="1600" b="1" i="1">
                <a:solidFill>
                  <a:srgbClr val="F1C232"/>
                </a:solidFill>
              </a:rPr>
              <a:t>32.5 minutos</a:t>
            </a:r>
            <a:endParaRPr sz="1600">
              <a:solidFill>
                <a:srgbClr val="F3F3F3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-EC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de espera: </a:t>
            </a:r>
            <a:r>
              <a:rPr lang="es-EC" sz="1600" b="1" i="1">
                <a:solidFill>
                  <a:srgbClr val="F1C232"/>
                </a:solidFill>
              </a:rPr>
              <a:t>50 minutos</a:t>
            </a:r>
            <a:endParaRPr sz="1600">
              <a:solidFill>
                <a:srgbClr val="EFEFE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g8839203a3b_0_65"/>
          <p:cNvSpPr txBox="1">
            <a:spLocks noGrp="1"/>
          </p:cNvSpPr>
          <p:nvPr>
            <p:ph type="body" idx="4294967295"/>
          </p:nvPr>
        </p:nvSpPr>
        <p:spPr>
          <a:xfrm>
            <a:off x="2398575" y="2801950"/>
            <a:ext cx="3802800" cy="18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C" sz="2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Empleabilidad</a:t>
            </a:r>
            <a:endParaRPr sz="25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-EC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Desempleo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-EC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Ingresos insatisfechos</a:t>
            </a:r>
            <a:endParaRPr sz="2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" name="Google Shape;77;g8839203a3b_0_65"/>
          <p:cNvPicPr preferRelativeResize="0"/>
          <p:nvPr/>
        </p:nvPicPr>
        <p:blipFill rotWithShape="1">
          <a:blip r:embed="rId6">
            <a:alphaModFix/>
          </a:blip>
          <a:srcRect l="18673" t="25474" r="48616" b="31618"/>
          <a:stretch/>
        </p:blipFill>
        <p:spPr>
          <a:xfrm>
            <a:off x="7313638" y="2749688"/>
            <a:ext cx="1470111" cy="128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8839203a3b_0_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76170" y="1333573"/>
            <a:ext cx="1945030" cy="9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31368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Solución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 l="12697" t="48077" r="64030" b="1056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175" y="4154300"/>
            <a:ext cx="2965827" cy="989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1755250" y="128525"/>
            <a:ext cx="525900" cy="525300"/>
          </a:xfrm>
          <a:prstGeom prst="ellipse">
            <a:avLst/>
          </a:prstGeom>
          <a:solidFill>
            <a:srgbClr val="92CFF1"/>
          </a:solidFill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C" sz="26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6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8" name="Google Shape;8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4"/>
          <p:cNvGrpSpPr/>
          <p:nvPr/>
        </p:nvGrpSpPr>
        <p:grpSpPr>
          <a:xfrm>
            <a:off x="297250" y="796850"/>
            <a:ext cx="8549500" cy="3974000"/>
            <a:chOff x="321725" y="636500"/>
            <a:chExt cx="8549500" cy="3974000"/>
          </a:xfrm>
        </p:grpSpPr>
        <p:sp>
          <p:nvSpPr>
            <p:cNvPr id="90" name="Google Shape;90;p4"/>
            <p:cNvSpPr/>
            <p:nvPr/>
          </p:nvSpPr>
          <p:spPr>
            <a:xfrm flipH="1">
              <a:off x="5575950" y="2859675"/>
              <a:ext cx="663900" cy="417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 flipH="1">
              <a:off x="2582250" y="2859675"/>
              <a:ext cx="602100" cy="417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4"/>
            <p:cNvGrpSpPr/>
            <p:nvPr/>
          </p:nvGrpSpPr>
          <p:grpSpPr>
            <a:xfrm>
              <a:off x="321725" y="636500"/>
              <a:ext cx="8549500" cy="3974000"/>
              <a:chOff x="321725" y="636500"/>
              <a:chExt cx="8549500" cy="3974000"/>
            </a:xfrm>
          </p:grpSpPr>
          <p:grpSp>
            <p:nvGrpSpPr>
              <p:cNvPr id="93" name="Google Shape;93;p4"/>
              <p:cNvGrpSpPr/>
              <p:nvPr/>
            </p:nvGrpSpPr>
            <p:grpSpPr>
              <a:xfrm>
                <a:off x="664000" y="1526750"/>
                <a:ext cx="8207225" cy="3083750"/>
                <a:chOff x="664000" y="1341750"/>
                <a:chExt cx="8207225" cy="3083750"/>
              </a:xfrm>
            </p:grpSpPr>
            <p:pic>
              <p:nvPicPr>
                <p:cNvPr id="94" name="Google Shape;94;p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3195600" y="1341750"/>
                  <a:ext cx="2421875" cy="1940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5" name="Google Shape;95;p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r="16922" b="6889"/>
                <a:stretch/>
              </p:blipFill>
              <p:spPr>
                <a:xfrm>
                  <a:off x="6224950" y="1352425"/>
                  <a:ext cx="2646275" cy="1919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6" name="Google Shape;96;p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664000" y="1341750"/>
                  <a:ext cx="1940900" cy="1940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7" name="Google Shape;97;p4"/>
                <p:cNvSpPr/>
                <p:nvPr/>
              </p:nvSpPr>
              <p:spPr>
                <a:xfrm>
                  <a:off x="2604900" y="2153850"/>
                  <a:ext cx="590700" cy="4179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5617475" y="2153850"/>
                  <a:ext cx="590700" cy="4179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4"/>
                <p:cNvSpPr txBox="1"/>
                <p:nvPr/>
              </p:nvSpPr>
              <p:spPr>
                <a:xfrm>
                  <a:off x="847575" y="3530000"/>
                  <a:ext cx="1551000" cy="62430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71450" dist="19050" dir="4620000" algn="bl" rotWithShape="0">
                    <a:srgbClr val="01468C">
                      <a:alpha val="96862"/>
                    </a:srgbClr>
                  </a:outerShdw>
                </a:effectLst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r>
                    <a:rPr lang="es-EC" sz="2300" b="1" i="0" u="none" strike="noStrike" cap="none">
                      <a:solidFill>
                        <a:srgbClr val="FFFFFF"/>
                      </a:solidFill>
                      <a:highlight>
                        <a:srgbClr val="000000"/>
                      </a:highlight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Pacientes</a:t>
                  </a:r>
                  <a:endParaRPr sz="2300" b="1" i="0" u="none" strike="noStrike" cap="none">
                    <a:solidFill>
                      <a:srgbClr val="FFFFFF"/>
                    </a:solidFill>
                    <a:highlight>
                      <a:srgbClr val="000000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00" name="Google Shape;100;p4"/>
                <p:cNvSpPr txBox="1"/>
                <p:nvPr/>
              </p:nvSpPr>
              <p:spPr>
                <a:xfrm>
                  <a:off x="6863774" y="3401000"/>
                  <a:ext cx="1551000" cy="62430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dist="19050" dir="5400000" algn="bl" rotWithShape="0">
                    <a:srgbClr val="01468C">
                      <a:alpha val="49803"/>
                    </a:srgbClr>
                  </a:outerShdw>
                </a:effectLst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r>
                    <a:rPr lang="es-EC" sz="2300" b="1" i="0" u="none" strike="noStrike" cap="none">
                      <a:solidFill>
                        <a:srgbClr val="FFFFFF"/>
                      </a:solidFill>
                      <a:highlight>
                        <a:srgbClr val="000000"/>
                      </a:highlight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Médicos</a:t>
                  </a:r>
                  <a:endParaRPr sz="2300" b="1" i="0" u="none" strike="noStrike" cap="none">
                    <a:solidFill>
                      <a:srgbClr val="FFFFFF"/>
                    </a:solidFill>
                    <a:highlight>
                      <a:srgbClr val="000000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01" name="Google Shape;101;p4"/>
                <p:cNvSpPr txBox="1"/>
                <p:nvPr/>
              </p:nvSpPr>
              <p:spPr>
                <a:xfrm>
                  <a:off x="3195625" y="3530000"/>
                  <a:ext cx="2421900" cy="895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257175" dist="133350" dir="1080000" algn="bl" rotWithShape="0">
                    <a:schemeClr val="accent5">
                      <a:alpha val="70980"/>
                    </a:schemeClr>
                  </a:outerShdw>
                </a:effectLst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500"/>
                    <a:buFont typeface="Arial"/>
                    <a:buNone/>
                  </a:pPr>
                  <a:r>
                    <a:rPr lang="es-EC" sz="2500" b="1" i="0" u="none" strike="noStrike" cap="none">
                      <a:solidFill>
                        <a:srgbClr val="20124D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Plataforma de telemedicina</a:t>
                  </a:r>
                  <a:endParaRPr sz="2500" b="1" i="0" u="none" strike="noStrike" cap="none">
                    <a:solidFill>
                      <a:srgbClr val="20124D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102" name="Google Shape;102;p4"/>
              <p:cNvSpPr txBox="1"/>
              <p:nvPr/>
            </p:nvSpPr>
            <p:spPr>
              <a:xfrm>
                <a:off x="321725" y="636500"/>
                <a:ext cx="2799900" cy="8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s-EC" sz="2000" b="0" i="0" u="none" strike="noStrike" cap="none">
                    <a:solidFill>
                      <a:srgbClr val="FFFFFF"/>
                    </a:solidFill>
                    <a:highlight>
                      <a:srgbClr val="000000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Consultas médicas a distancia</a:t>
                </a:r>
                <a:endParaRPr sz="2000" b="0" i="0" u="none" strike="noStrike" cap="none">
                  <a:solidFill>
                    <a:srgbClr val="FFFFFF"/>
                  </a:solidFill>
                  <a:highlight>
                    <a:srgbClr val="000000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Google Shape;103;p4"/>
              <p:cNvSpPr txBox="1"/>
              <p:nvPr/>
            </p:nvSpPr>
            <p:spPr>
              <a:xfrm>
                <a:off x="6239849" y="677525"/>
                <a:ext cx="2631300" cy="8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s-EC" sz="2000" b="0" i="0" u="none" strike="noStrike" cap="none">
                    <a:solidFill>
                      <a:srgbClr val="FFFFFF"/>
                    </a:solidFill>
                    <a:highlight>
                      <a:srgbClr val="000000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&lt; gastos administrativos</a:t>
                </a:r>
                <a:endParaRPr sz="2000" b="0" i="0" u="none" strike="noStrike" cap="none">
                  <a:solidFill>
                    <a:srgbClr val="FFFFFF"/>
                  </a:solidFill>
                  <a:highlight>
                    <a:srgbClr val="000000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750" y="0"/>
            <a:ext cx="7692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8967f57a37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150" y="48375"/>
            <a:ext cx="6466648" cy="207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8967f57a37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000" y="2166025"/>
            <a:ext cx="6421805" cy="29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8967f57a37_0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8967f57a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26" y="516600"/>
            <a:ext cx="8945948" cy="411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839203a3b_0_20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8839203a3b_0_20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59898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Segmentación de mercado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8" name="Google Shape;128;g8839203a3b_0_20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8839203a3b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175" y="4154300"/>
            <a:ext cx="2965825" cy="98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8839203a3b_0_20"/>
          <p:cNvSpPr/>
          <p:nvPr/>
        </p:nvSpPr>
        <p:spPr>
          <a:xfrm>
            <a:off x="1755250" y="128525"/>
            <a:ext cx="525900" cy="525300"/>
          </a:xfrm>
          <a:prstGeom prst="ellipse">
            <a:avLst/>
          </a:prstGeom>
          <a:solidFill>
            <a:srgbClr val="92CFF1"/>
          </a:solidFill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C" sz="26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6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1" name="Google Shape;131;g8839203a3b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8839203a3b_0_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91175" y="1651650"/>
            <a:ext cx="3181396" cy="20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8839203a3b_0_20"/>
          <p:cNvPicPr preferRelativeResize="0"/>
          <p:nvPr/>
        </p:nvPicPr>
        <p:blipFill rotWithShape="1">
          <a:blip r:embed="rId7">
            <a:alphaModFix/>
          </a:blip>
          <a:srcRect l="29042" r="12415"/>
          <a:stretch/>
        </p:blipFill>
        <p:spPr>
          <a:xfrm>
            <a:off x="1469800" y="1651650"/>
            <a:ext cx="2944785" cy="207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 txBox="1">
            <a:spLocks noGrp="1"/>
          </p:cNvSpPr>
          <p:nvPr>
            <p:ph type="title"/>
          </p:nvPr>
        </p:nvSpPr>
        <p:spPr>
          <a:xfrm>
            <a:off x="2398574" y="104824"/>
            <a:ext cx="3858387" cy="11794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 de negocios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0" name="Google Shape;140;p2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"/>
          <p:cNvSpPr/>
          <p:nvPr/>
        </p:nvSpPr>
        <p:spPr>
          <a:xfrm>
            <a:off x="1755250" y="128525"/>
            <a:ext cx="525900" cy="525300"/>
          </a:xfrm>
          <a:prstGeom prst="ellipse">
            <a:avLst/>
          </a:prstGeom>
          <a:solidFill>
            <a:srgbClr val="92CFF1"/>
          </a:solidFill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C" sz="26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6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8574" y="1284269"/>
            <a:ext cx="6745426" cy="38592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"/>
          <p:cNvSpPr txBox="1"/>
          <p:nvPr/>
        </p:nvSpPr>
        <p:spPr>
          <a:xfrm>
            <a:off x="2496621" y="3041151"/>
            <a:ext cx="108906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Masa grande de pacientes subsidiada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7112287" y="3121632"/>
            <a:ext cx="13544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Profesionales Médicos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C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0b501a4a2_7_0"/>
          <p:cNvSpPr/>
          <p:nvPr/>
        </p:nvSpPr>
        <p:spPr>
          <a:xfrm>
            <a:off x="847575" y="0"/>
            <a:ext cx="1551000" cy="5143500"/>
          </a:xfrm>
          <a:prstGeom prst="rect">
            <a:avLst/>
          </a:prstGeom>
          <a:solidFill>
            <a:srgbClr val="51A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80b501a4a2_7_0"/>
          <p:cNvSpPr txBox="1">
            <a:spLocks noGrp="1"/>
          </p:cNvSpPr>
          <p:nvPr>
            <p:ph type="title"/>
          </p:nvPr>
        </p:nvSpPr>
        <p:spPr>
          <a:xfrm>
            <a:off x="2398575" y="104825"/>
            <a:ext cx="44727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C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Mercado potencial: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2" name="Google Shape;152;g80b501a4a2_7_0"/>
          <p:cNvPicPr preferRelativeResize="0"/>
          <p:nvPr/>
        </p:nvPicPr>
        <p:blipFill rotWithShape="1">
          <a:blip r:embed="rId3">
            <a:alphaModFix/>
          </a:blip>
          <a:srcRect l="12697" t="48079" r="64029" b="1051"/>
          <a:stretch/>
        </p:blipFill>
        <p:spPr>
          <a:xfrm>
            <a:off x="0" y="0"/>
            <a:ext cx="66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80b501a4a2_7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175" y="4154300"/>
            <a:ext cx="2965825" cy="98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80b501a4a2_7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9725" y="0"/>
            <a:ext cx="1064275" cy="1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80b501a4a2_7_0"/>
          <p:cNvSpPr txBox="1"/>
          <p:nvPr/>
        </p:nvSpPr>
        <p:spPr>
          <a:xfrm>
            <a:off x="2165200" y="836815"/>
            <a:ext cx="20493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C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84%</a:t>
            </a:r>
            <a:r>
              <a:rPr lang="es-EC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C" sz="24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usan el internet al menos </a:t>
            </a:r>
            <a:r>
              <a:rPr lang="es-EC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una vez al día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80b501a4a2_7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8250" y="942403"/>
            <a:ext cx="3607327" cy="310630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80b501a4a2_7_0"/>
          <p:cNvSpPr txBox="1"/>
          <p:nvPr/>
        </p:nvSpPr>
        <p:spPr>
          <a:xfrm>
            <a:off x="6633964" y="2040881"/>
            <a:ext cx="2216738" cy="172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C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41.4% </a:t>
            </a:r>
            <a:r>
              <a:rPr lang="es-EC" sz="24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tiene Smartphone en 2018</a:t>
            </a:r>
            <a:endParaRPr sz="2400" b="0" i="0" u="none" strike="noStrike" cap="non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80b501a4a2_7_0"/>
          <p:cNvSpPr txBox="1"/>
          <p:nvPr/>
        </p:nvSpPr>
        <p:spPr>
          <a:xfrm>
            <a:off x="2398575" y="3415108"/>
            <a:ext cx="2790746" cy="1578132"/>
          </a:xfrm>
          <a:prstGeom prst="rect">
            <a:avLst/>
          </a:prstGeom>
          <a:solidFill>
            <a:srgbClr val="01468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C" sz="2400" b="1" i="0" u="none" strike="noStrike" cap="non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Quintil más </a:t>
            </a:r>
            <a:r>
              <a:rPr lang="es-EC"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pobre</a:t>
            </a:r>
            <a:r>
              <a:rPr lang="es-EC" sz="2400" b="1" i="0" u="none" strike="noStrike" cap="non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 gastó </a:t>
            </a:r>
            <a:r>
              <a:rPr lang="es-EC"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USD 30.19 </a:t>
            </a:r>
            <a:r>
              <a:rPr lang="es-EC" sz="2400" b="1" i="0" u="none" strike="noStrike" cap="non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en internet (2011)</a:t>
            </a:r>
            <a:endParaRPr sz="2400" b="0" i="0" u="none" strike="noStrike" cap="none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80b501a4a2_7_0"/>
          <p:cNvSpPr/>
          <p:nvPr/>
        </p:nvSpPr>
        <p:spPr>
          <a:xfrm>
            <a:off x="1755250" y="128525"/>
            <a:ext cx="525900" cy="525300"/>
          </a:xfrm>
          <a:prstGeom prst="ellipse">
            <a:avLst/>
          </a:prstGeom>
          <a:solidFill>
            <a:srgbClr val="92CFF1"/>
          </a:solidFill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C" sz="26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5</a:t>
            </a:r>
            <a:endParaRPr sz="26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186</Words>
  <Application>Microsoft Macintosh PowerPoint</Application>
  <PresentationFormat>On-screen Show (16:9)</PresentationFormat>
  <Paragraphs>64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Helvetica Neue</vt:lpstr>
      <vt:lpstr>Arial</vt:lpstr>
      <vt:lpstr>Roboto Slab</vt:lpstr>
      <vt:lpstr>Simple Light</vt:lpstr>
      <vt:lpstr>PowerPoint Presentation</vt:lpstr>
      <vt:lpstr>Problemas</vt:lpstr>
      <vt:lpstr>Solución</vt:lpstr>
      <vt:lpstr>PowerPoint Presentation</vt:lpstr>
      <vt:lpstr>PowerPoint Presentation</vt:lpstr>
      <vt:lpstr>PowerPoint Presentation</vt:lpstr>
      <vt:lpstr>Segmentación de mercado</vt:lpstr>
      <vt:lpstr>Modelo de negocios</vt:lpstr>
      <vt:lpstr>Mercado potencial:</vt:lpstr>
      <vt:lpstr>Egresos</vt:lpstr>
      <vt:lpstr>Promoción</vt:lpstr>
      <vt:lpstr>Competidores</vt:lpstr>
      <vt:lpstr>Diferenciadores Ventaja competitiva</vt:lpstr>
      <vt:lpstr>Diferenciadores Ventaja competitiva</vt:lpstr>
      <vt:lpstr>Estado actual, hitos y línea de tiempo</vt:lpstr>
      <vt:lpstr>Equipo</vt:lpstr>
      <vt:lpstr>Contáctanos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Alexander Saravia</cp:lastModifiedBy>
  <cp:revision>3</cp:revision>
  <dcterms:modified xsi:type="dcterms:W3CDTF">2020-07-08T14:17:29Z</dcterms:modified>
</cp:coreProperties>
</file>